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20" r:id="rId3"/>
  </p:sldMasterIdLst>
  <p:notesMasterIdLst>
    <p:notesMasterId r:id="rId30"/>
  </p:notesMasterIdLst>
  <p:sldIdLst>
    <p:sldId id="256" r:id="rId4"/>
    <p:sldId id="257" r:id="rId5"/>
    <p:sldId id="258" r:id="rId6"/>
    <p:sldId id="260" r:id="rId7"/>
    <p:sldId id="259" r:id="rId8"/>
    <p:sldId id="261" r:id="rId9"/>
    <p:sldId id="265" r:id="rId10"/>
    <p:sldId id="264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83" r:id="rId21"/>
    <p:sldId id="272" r:id="rId22"/>
    <p:sldId id="273" r:id="rId23"/>
    <p:sldId id="274" r:id="rId24"/>
    <p:sldId id="276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82" autoAdjust="0"/>
  </p:normalViewPr>
  <p:slideViewPr>
    <p:cSldViewPr snapToGrid="0">
      <p:cViewPr varScale="1">
        <p:scale>
          <a:sx n="89" d="100"/>
          <a:sy n="89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CC0A7-8C85-458F-A7CA-46106457A8B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15219-BD1F-4647-93DA-7371D392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15219-BD1F-4647-93DA-7371D392429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5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16B35-1CC8-4E35-8C3C-13160B273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B776E0-D0E7-41AF-8946-23F36A6FF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E3C481-CB24-45E3-AA90-489CDD08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DEAEA-1568-40AE-9F36-C518D63A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4F015-9F6D-4FBE-843D-55F3F9F5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75B2B-6538-49D1-BBB2-0A226A77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97E93C-F230-4DB1-ACD1-C44CE8B52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7DAE1-3C69-4A0A-8008-E2169483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995A56-A3C5-4B3D-94E2-8FB6C5FC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A36117-5F76-4D6D-8AA9-766B1612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4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741C71-BD1C-4507-AFF3-AD7ACBEE5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1EB609-3D78-4446-8157-FFA7A0CB4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F6B63A-7FBB-4C68-B3FC-62C3DDD6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730E3-626E-4A37-A557-F3200029C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7C1F2-FEBB-43FC-A33B-E41561F8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3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0E0398B9-4316-494E-8BB9-50D970F4D6A9}"/>
              </a:ext>
            </a:extLst>
          </p:cNvPr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7F32DB7-C034-4F99-9CA9-0D3A4C42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2147483646 h 1753"/>
                <a:gd name="T2" fmla="*/ 2147483646 w 670"/>
                <a:gd name="T3" fmla="*/ 2147483646 h 1753"/>
                <a:gd name="T4" fmla="*/ 2147483646 w 670"/>
                <a:gd name="T5" fmla="*/ 0 h 1753"/>
                <a:gd name="T6" fmla="*/ 2147483646 w 670"/>
                <a:gd name="T7" fmla="*/ 0 h 1753"/>
                <a:gd name="T8" fmla="*/ 0 w 670"/>
                <a:gd name="T9" fmla="*/ 2147483646 h 17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275E7D8-7DBA-4481-A73D-3C143BF86F02}"/>
                </a:ext>
              </a:extLst>
            </p:cNvPr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1B98499-2BFD-4C3A-B6F0-831C8BF70E5F}"/>
                </a:ext>
              </a:extLst>
            </p:cNvPr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7AC81B39-C2FD-4A0E-B0CE-6B436747FBCA}"/>
                </a:ext>
              </a:extLst>
            </p:cNvPr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890948A-64CD-4389-9CF2-2E63FD9FE1F0}"/>
                </a:ext>
              </a:extLst>
            </p:cNvPr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38E8662-2867-4FE1-9D28-D8289CAE6964}"/>
                </a:ext>
              </a:extLst>
            </p:cNvPr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8F48D06-08A9-4ED6-ACB2-C721C692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8B5EF-6F6E-451D-84A3-D648CA839980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6C07926-F3E4-4FDE-93B0-BA811F55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5C323BE-0D92-4F6A-A576-034D97C9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740F-3C18-4E80-B43E-C2AB8D2FC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21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0AF92-864F-44A6-9614-1BAA7056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4D62-6999-48E4-86F2-78CC3CB606FD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22272-8F74-4706-B3CC-AA542BB9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4B398-3B08-47D1-80F1-C22B2CF5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51C2B-AEE5-4467-8E98-B5E7047E7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08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8599E-5735-4AD7-8F3D-18309544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E98D-B1DC-4305-B353-281317C482CA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69B54-C1A2-422D-9D90-7007929D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2A6AF-972F-4C13-A5D1-E896EFB1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4A6FF-7815-47FC-BB75-179842BE3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7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D6897D-0E2B-4717-840C-245D1A29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B039-CDC4-4743-B9E6-AAC7F1676884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01AAF9-9E89-4ACA-99BE-7F2562C01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AF9C33-6466-4275-B7C2-F6D40BB4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D148-C268-4DD2-AD0F-BC6FB65A0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5D5FD9-4978-459D-8540-8F30E4EE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75C8-05B8-46E7-90F6-ED715CBC96CC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9377A9-DDEB-4F10-A17C-2DBDAC57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D3118-04BF-4BDE-BB46-1831CBD8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703A-353F-4B3F-8BE7-FC8613BF8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0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950C94-A729-48C0-8874-C1D0AD50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425E-301D-4648-A796-6116B4769564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D04EEB-7AC6-4964-BB5B-67EB42FD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5C67AF-ADA2-406D-879D-72A487F7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D329-9555-4099-933E-D4E67D1D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8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1BEF64-A797-4D61-B761-3B9A77EB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4F37-953C-4E2C-859C-534B3A20E6E7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5A0775-2B6C-4521-83A2-875C4941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613140-4367-4074-A390-84FADDDA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6652-2292-47A4-BD67-0CA2CCD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5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B049F7-A945-4633-9CDB-7950BE46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BE90-6909-4F4D-9B75-211A5BB0A4DC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70FFE7-65AC-4738-A92C-911CDEF6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147313-8B9C-42A5-98E1-40E094F6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3C63-112B-4ADC-B59F-58FFFE98E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2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D588-2966-4F6F-B8AA-C1B9B558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010FD-926D-4944-9AB4-B2E4FDC8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A32D71-359A-4AD0-896B-DFB57594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22682-9A2A-47A2-A62B-DAEA6C15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E563C-ED4C-40A4-BD47-98DEAB46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5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9A31E-50AD-4BC0-8864-D442D99E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0CEE-E7CF-4F82-AFCF-0FD9E764216A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6CEA4E-43C8-4DAF-9C4D-73A8B681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978D0F-5132-4A12-9068-E4F8FA0D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0BEA-187D-43AC-9D65-5430BF411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7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651F0C-E5DE-4745-883E-270AFD0A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C327-D2C0-463A-ADC7-02ED028F7917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52373E-8B45-4A53-A3CE-2BE8C680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0C93CC-E073-4863-87A7-B365B9D2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22E86-76E7-4AB5-BF5F-166CB71C7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25E28-D337-489E-B41E-47C85816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508A-FD30-499F-BEE1-BB5D3E7E07E6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284B-AA74-4C76-A7E4-80A969EC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22B56-AF80-4171-A690-C1FFE61C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90056-D6F6-4960-AF33-5F95F8547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CAE093-A098-40F3-A295-79614202E5DF}"/>
              </a:ext>
            </a:extLst>
          </p:cNvPr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4A03F-1C62-400F-A941-E4C776565A80}"/>
              </a:ext>
            </a:extLst>
          </p:cNvPr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772315-0913-4EF5-BB79-EB5D5E78CF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0D60-7FF1-49ED-8670-0D6B4D235655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C5E51C-4202-4EFA-96C4-759E0AB419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71AE55-C12D-406E-B3BE-91A5D8004E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2DBF-A375-4202-80EF-95BCC7BB0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9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BA82B-86F9-4436-A742-730FCE5A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A2AA-D47C-4CF1-8044-1C4F57D55A1B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8E5B-4D05-4243-9846-199B1116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B899B-EE3D-4C1F-8871-581926FC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8A07-B204-428E-9B13-D206E434C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98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DF78FE-CA37-4CEB-9E84-942B8670BFD8}"/>
              </a:ext>
            </a:extLst>
          </p:cNvPr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3A9EE-123A-468A-9BCE-F5CE4E7AC3C4}"/>
              </a:ext>
            </a:extLst>
          </p:cNvPr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F76CD0-5D3B-47A6-A145-854B991A56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56B8-5D7A-4E02-940C-C91B4F282FF5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BE5B00-A572-489E-8C6B-8230E0E0DF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731A3C-697E-45F0-9F49-CBE2D26EB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2D901-89C2-460A-B3B8-389F96CEB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59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E9DC21-C510-4891-8B1C-77659F5217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1A04-1C1A-4740-A777-AA5F16939663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2F9A29-062B-4BCB-B357-9CE2E2DF58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C1C4E-97F9-4666-8286-A8D353BFD5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9C13-15C0-4EB9-855E-C2C2D1FA1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2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8DA80-1563-418E-BEF7-112AE825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0574-A48B-4880-8C5A-B5854FE96460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29826-1924-4FAE-A579-3EA17B21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990FA-E216-4751-A20D-D35A95F1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0689-75DF-478B-845D-13C621BE2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24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469FA-0C42-4FFD-846D-28248910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7BC4-172B-4D6A-855C-5AE319689906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2D3C-F2EB-4BDC-980D-2757CF5D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72826-A000-456B-B939-601244EF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CEFA-81E6-4206-AA7C-E583E78E6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0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7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7FD84-2F1C-48B9-BF15-85CE0517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038A58-7843-49F4-A892-F4710AD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6D1772-8DF6-48F2-BD88-953FC256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0B6BA1-FA44-4154-A9DA-027E87F6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E07E3-71C5-49C6-A19B-67A00219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07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00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81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21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4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6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61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25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1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F73A1-DD8C-48C3-B73A-5EFD7AD7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3458B-3E89-4F18-8858-B577B93A7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8A67FB-A2CD-444E-BFC6-0492089C3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9967C5-0EF2-4AB6-975A-73D39DFD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90C5A-03E5-44CC-9FF2-E9068B5B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611EB2-3427-4F5C-B3C7-7FFF6CF8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48285-19B9-418E-A379-A97A980A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1EF6F-1C09-4120-A208-6AA3EDB3C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DCECA7-9D51-42D2-BB87-358DAA898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B793CE-F115-4718-B7B4-E36EE4307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393F1B-1615-4EDE-AEE1-1C645ABD2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9856F6-B751-4881-B59B-FAC37341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5BFB8C-74C0-4017-9FEF-8E8582A2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EC01BC-B2E5-442A-A2D5-B74EE33E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2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37C7F-F404-48F6-B5F1-BF63B302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E4C913-1877-4E55-BC9F-A76D9204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B3FD11-6C90-4B01-B2C5-509D1E3E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714788-8409-4CC3-8BF3-B3A3F4CD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6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DFABE3-A9FC-48FF-BAB4-75A44859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CB9380-8E4B-408E-935D-0FB9F08D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F1C734-2B49-43E5-AFFC-49C2DFEE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7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ADADA-7E9C-49FE-A407-76412D1F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1AE79-9B4F-42D8-B70B-8D85B090C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A33573-A893-453D-992D-78E760283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768378-B452-4120-B1A7-ECB845EE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CCDC58-CC96-43CF-94BE-5E0C790A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893855-AA09-48D5-BF7F-6C4132BE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9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9CA41-E9D2-44F1-BF84-1777DC42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C74125-5BBD-4539-A68D-1D43D70B9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9C76DE-88F1-41A3-9252-CC2C55E1E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6486D0-5AE1-4CA2-A597-C10E49FD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6DB3CF-86A8-41B5-812A-D0E85E9B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C9B2CC-6F34-4774-9EF3-56F1D380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5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05EF9-DF8E-4C62-95B1-09C9E670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078103-80E9-4C7E-8EC3-DEF1CC8D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CEF5A-1F36-4F9E-A00C-553B011A8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7D651-F3E9-4EA5-A45B-92297D512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198F0-9138-4A8B-96A7-C9F528FAA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C3BEB714-9257-4447-BBE1-EFFC8ED943FB}"/>
              </a:ext>
            </a:extLst>
          </p:cNvPr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A3B52173-7E72-472E-BD3F-2D5DD620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2147483646 h 3357"/>
                <a:gd name="T2" fmla="*/ 2147483646 w 707"/>
                <a:gd name="T3" fmla="*/ 2147483646 h 3357"/>
                <a:gd name="T4" fmla="*/ 2147483646 w 707"/>
                <a:gd name="T5" fmla="*/ 0 h 3357"/>
                <a:gd name="T6" fmla="*/ 2147483646 w 707"/>
                <a:gd name="T7" fmla="*/ 0 h 3357"/>
                <a:gd name="T8" fmla="*/ 0 w 707"/>
                <a:gd name="T9" fmla="*/ 2147483646 h 3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D77C0FF-E9A3-48A9-93FA-1708C0FA9E93}"/>
                </a:ext>
              </a:extLst>
            </p:cNvPr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EE5F055-7581-4919-A9A8-E2FFB010D874}"/>
                </a:ext>
              </a:extLst>
            </p:cNvPr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772CFC6-1D75-4CA9-89F9-33E340CF9AF4}"/>
                </a:ext>
              </a:extLst>
            </p:cNvPr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743CE67-A15B-4188-B277-87605A3857F1}"/>
                </a:ext>
              </a:extLst>
            </p:cNvPr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F99072E-1EBB-4A39-8713-8FAC3A08CDB8}"/>
                </a:ext>
              </a:extLst>
            </p:cNvPr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0EB001D-BEB9-438E-9FCD-4A487885B1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E7E68AE-0FD9-4C7A-AA05-2622737FF1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6BAA5-87E0-4619-B9D8-51A336B3A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5F135BE-8573-4F79-9215-43EC980D9C23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6D2F9-A478-4519-B18F-08940EFE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66B1A-7082-4489-BA50-0F517A26B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18D93C8-83AD-4245-869E-AF2F02FCF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348BBF-6DB5-46DE-AFFF-0B22D096C296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F8543A-7064-4134-AA3C-F68935314DA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6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5027E-4A41-4072-B28A-FE2FAC25C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ortal.gerchikco.com/wp-content/uploads/2016/07/Depositphotos_7246800_original.jpg">
            <a:extLst>
              <a:ext uri="{FF2B5EF4-FFF2-40B4-BE49-F238E27FC236}">
                <a16:creationId xmlns:a16="http://schemas.microsoft.com/office/drawing/2014/main" id="{63BEC4AD-3BBD-4868-8FB5-A5A327B41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1D6CD5-D69E-4BE7-8D75-66D5DAB61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769" y="1387811"/>
            <a:ext cx="10307052" cy="2269790"/>
          </a:xfr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понятия и структура финансового рынка. Характеристика денежного рынка и рынка капиталов.</a:t>
            </a:r>
            <a:endParaRPr lang="ru-RU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рынка ценных бумаг на финансовом рынке. </a:t>
            </a:r>
            <a:endParaRPr lang="ru-RU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первичного и вторичного рынков.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09577DC-AAC2-464A-A843-0651EBB32B27}"/>
              </a:ext>
            </a:extLst>
          </p:cNvPr>
          <p:cNvSpPr txBox="1">
            <a:spLocks/>
          </p:cNvSpPr>
          <p:nvPr/>
        </p:nvSpPr>
        <p:spPr>
          <a:xfrm>
            <a:off x="1231232" y="368552"/>
            <a:ext cx="9954126" cy="753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1 «Организация и структура финансового рынка»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4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inobzor.ru/uploads/posts/2016-07/org_apxr231.jpg">
            <a:extLst>
              <a:ext uri="{FF2B5EF4-FFF2-40B4-BE49-F238E27FC236}">
                <a16:creationId xmlns:a16="http://schemas.microsoft.com/office/drawing/2014/main" id="{3634FB94-5C15-4632-BA61-BB1F75CE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усеченными противолежащими углами 1">
            <a:extLst>
              <a:ext uri="{FF2B5EF4-FFF2-40B4-BE49-F238E27FC236}">
                <a16:creationId xmlns:a16="http://schemas.microsoft.com/office/drawing/2014/main" id="{87A09621-EB2A-4299-AF04-DE9359D8CC3B}"/>
              </a:ext>
            </a:extLst>
          </p:cNvPr>
          <p:cNvSpPr/>
          <p:nvPr/>
        </p:nvSpPr>
        <p:spPr>
          <a:xfrm>
            <a:off x="417095" y="425116"/>
            <a:ext cx="9320463" cy="2277979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Garamond" panose="02020404030301010803" pitchFamily="18" charset="0"/>
              </a:rPr>
              <a:t>При </a:t>
            </a:r>
            <a:r>
              <a:rPr lang="ru-RU" sz="2400" i="1" dirty="0">
                <a:solidFill>
                  <a:srgbClr val="002060"/>
                </a:solidFill>
                <a:latin typeface="Garamond" panose="02020404030301010803" pitchFamily="18" charset="0"/>
              </a:rPr>
              <a:t>прямом финансировании </a:t>
            </a:r>
            <a:r>
              <a:rPr lang="ru-RU" sz="2400" dirty="0">
                <a:solidFill>
                  <a:srgbClr val="002060"/>
                </a:solidFill>
                <a:latin typeface="Garamond" panose="02020404030301010803" pitchFamily="18" charset="0"/>
              </a:rPr>
              <a:t>средства перемещаются непосредственно от их собственников к заемщикам без участия посредников. При этом выделяют два традиционных способа прямого финансирования: капитальное финансирование и финансирование на основе займов.</a:t>
            </a:r>
          </a:p>
        </p:txBody>
      </p:sp>
      <p:sp>
        <p:nvSpPr>
          <p:cNvPr id="3" name="Прямоугольник с двумя усеченными противолежащими углами 2">
            <a:extLst>
              <a:ext uri="{FF2B5EF4-FFF2-40B4-BE49-F238E27FC236}">
                <a16:creationId xmlns:a16="http://schemas.microsoft.com/office/drawing/2014/main" id="{F6FAB270-7079-481E-AF95-54A951B2EA62}"/>
              </a:ext>
            </a:extLst>
          </p:cNvPr>
          <p:cNvSpPr/>
          <p:nvPr/>
        </p:nvSpPr>
        <p:spPr>
          <a:xfrm>
            <a:off x="2502569" y="2999873"/>
            <a:ext cx="9320463" cy="2855495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rgbClr val="002060"/>
                </a:solidFill>
                <a:latin typeface="Garamond" panose="02020404030301010803" pitchFamily="18" charset="0"/>
              </a:rPr>
              <a:t>Капи­тальным финансированием</a:t>
            </a:r>
            <a:r>
              <a:rPr lang="ru-RU" sz="2400" dirty="0">
                <a:solidFill>
                  <a:srgbClr val="002060"/>
                </a:solidFill>
                <a:latin typeface="Garamond" panose="02020404030301010803" pitchFamily="18" charset="0"/>
              </a:rPr>
              <a:t> называется любое соглашение, по которому предприятие получает денежные средства для осуществления инвести­ций в обмен на предоставление права долевого участия в собственности на эту фирму. Документом, подтверждающим права инвестора на долю в собственности предприятия, является акция.</a:t>
            </a:r>
            <a:r>
              <a:rPr lang="ru-RU" sz="2400" i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4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BB3FAB3-82BC-4D2D-A83F-DB76364F702B}"/>
              </a:ext>
            </a:extLst>
          </p:cNvPr>
          <p:cNvSpPr/>
          <p:nvPr/>
        </p:nvSpPr>
        <p:spPr>
          <a:xfrm>
            <a:off x="200527" y="385012"/>
            <a:ext cx="11734800" cy="61441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Garamond" panose="02020404030301010803" pitchFamily="18" charset="0"/>
              </a:rPr>
              <a:t>Финансирование на основе займов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предполагает заключение любого соглашения, согласно которому предприятие получает денежные средства для осуществления инвестиций в обмен на обязательство выплатить эти средства в будущем с оговоренным процентом. При этом никакого права на долю собственности данного предприятия кредитор не получает. Наиболее широко распространенными документами, подтверждающими предоставление займа предприятию, являются ценные бумаги, представляющие собой обязательства выплатить долг в течение определенного срока с процентом, к числу которых относятся облигации, векселя, коммерческие бумаги. Покупка, продажа и перепродажа акций, облигаций и других ценных бумаг как домашними хозяйствами, так и фирмами осуществляется на особых рынках - </a:t>
            </a:r>
            <a:r>
              <a:rPr lang="ru-RU" sz="2800" i="1" dirty="0">
                <a:solidFill>
                  <a:srgbClr val="002060"/>
                </a:solidFill>
                <a:latin typeface="Garamond" panose="02020404030301010803" pitchFamily="18" charset="0"/>
              </a:rPr>
              <a:t>рынках ценных бумаг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23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B15E83-F076-4C3C-AD6A-5618EA749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120217"/>
            <a:ext cx="11662609" cy="228619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3CAFF3-31BD-46B0-B7D3-994CE869AF42}"/>
              </a:ext>
            </a:extLst>
          </p:cNvPr>
          <p:cNvSpPr/>
          <p:nvPr/>
        </p:nvSpPr>
        <p:spPr>
          <a:xfrm>
            <a:off x="613610" y="2730771"/>
            <a:ext cx="11205409" cy="374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Выделяют несколько </a:t>
            </a:r>
            <a:r>
              <a:rPr lang="ru-RU" sz="16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основных функций рынка капитала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обслуживание товарного обращения и кредита;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аккумуляция или сбор денежных накоплений или сбережений предприятий, государства, граждан и иностранных клиентов;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трансформация денежного фонда в ссудный капитал и применение его для обслуживания производственного процесса;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обслуживание государства и граждан в качестве источника капитала статья государственного потребительского расхода;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концентрация и централизация капитала с целью образования мощной финансово-промышленной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42093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4B937875-8F97-4AB8-8A7C-E4D5BDB5D57C}"/>
              </a:ext>
            </a:extLst>
          </p:cNvPr>
          <p:cNvSpPr/>
          <p:nvPr/>
        </p:nvSpPr>
        <p:spPr>
          <a:xfrm>
            <a:off x="220578" y="232610"/>
            <a:ext cx="11750843" cy="4748463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На финансовом рынке совершаются сделки с финансовыми инструментами, под которыми согласно Международным стандартам финансовой отчетности следует понимать любые договоры, в результате которых одновременно возникают финансовый актив у одной компании и финансовое обязательство или долевой инструмент у другой. В зависимости от вида финансовых инструментов, выступающих объектом купли-продажи, различают четыре сегмента финансового рынка: валютные рынки, кредитные рынки, рынки ценных бумаг и рынки драгоценных металлов (золота, серебра, платины, палладия).</a:t>
            </a: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C7670D22-0FBF-4DC2-95E9-5205D0087245}"/>
              </a:ext>
            </a:extLst>
          </p:cNvPr>
          <p:cNvSpPr/>
          <p:nvPr/>
        </p:nvSpPr>
        <p:spPr>
          <a:xfrm>
            <a:off x="220578" y="5117432"/>
            <a:ext cx="11658601" cy="1323473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последние десятилетия стремительно развиваются также рынки, на которых осуществляются операции с производными финансовы­ми инструментами. 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5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1791DC-1F9C-481A-9560-B1E4BA31ECEF}"/>
              </a:ext>
            </a:extLst>
          </p:cNvPr>
          <p:cNvSpPr/>
          <p:nvPr/>
        </p:nvSpPr>
        <p:spPr>
          <a:xfrm>
            <a:off x="1777816" y="1155694"/>
            <a:ext cx="8171148" cy="402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Место рынка ценных бумаг на финансовом рынке</a:t>
            </a:r>
            <a:endParaRPr lang="ru-RU" sz="20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versluisbtw.com/images/slideshow/slide-12.jpg">
            <a:extLst>
              <a:ext uri="{FF2B5EF4-FFF2-40B4-BE49-F238E27FC236}">
                <a16:creationId xmlns:a16="http://schemas.microsoft.com/office/drawing/2014/main" id="{5900A373-EB94-424A-8834-85C426E6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1768"/>
            <a:ext cx="9239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140FCD9-CB08-41A9-A461-7E888972CBC8}"/>
              </a:ext>
            </a:extLst>
          </p:cNvPr>
          <p:cNvSpPr/>
          <p:nvPr/>
        </p:nvSpPr>
        <p:spPr>
          <a:xfrm>
            <a:off x="304800" y="128337"/>
            <a:ext cx="11117179" cy="1483895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Профессор Галанов Владимир Александрович выделяет рынок ценных бумаг, как основной элемент формирования финансового рынка и предлагает свою структуру финансового рынка (рисунок 2). </a:t>
            </a:r>
            <a:endParaRPr lang="ru-RU" sz="140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Полотно 44">
            <a:extLst>
              <a:ext uri="{FF2B5EF4-FFF2-40B4-BE49-F238E27FC236}">
                <a16:creationId xmlns:a16="http://schemas.microsoft.com/office/drawing/2014/main" id="{044E6D59-46C6-4106-B011-E1D6A0326A9C}"/>
              </a:ext>
            </a:extLst>
          </p:cNvPr>
          <p:cNvGrpSpPr/>
          <p:nvPr/>
        </p:nvGrpSpPr>
        <p:grpSpPr>
          <a:xfrm>
            <a:off x="577516" y="1884947"/>
            <a:ext cx="10547684" cy="3553327"/>
            <a:chOff x="0" y="0"/>
            <a:chExt cx="6057901" cy="21717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DDFDF14-C570-4600-8699-15693EC13362}"/>
                </a:ext>
              </a:extLst>
            </p:cNvPr>
            <p:cNvSpPr/>
            <p:nvPr/>
          </p:nvSpPr>
          <p:spPr>
            <a:xfrm>
              <a:off x="0" y="0"/>
              <a:ext cx="6057900" cy="21717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45E1B4D1-9DAE-4531-9D31-04F9D4441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589" y="457200"/>
              <a:ext cx="1600295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Финансовый рынок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CA8AEA52-31D5-4061-A979-81FA305C8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311" y="914400"/>
              <a:ext cx="1600295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капитала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A55E3F67-7D9D-465A-B843-FE6ED9267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867" y="914400"/>
              <a:ext cx="1601978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Денежный рынок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F4A2419E-1018-4BF8-8F1B-1A2BA2BEF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591" y="1371600"/>
              <a:ext cx="285731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Рынок средне- и долгосрочных кредитов</a:t>
              </a:r>
            </a:p>
            <a:p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Рынок ценных бумаг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E866E465-FFDF-4B32-9614-A6BFB5BF6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71600"/>
              <a:ext cx="2742883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Рынок краткосрочных кредитов</a:t>
              </a:r>
            </a:p>
            <a:p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Рынок краткосрочных ценных бумаг</a:t>
              </a:r>
            </a:p>
            <a:p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Межбанковский рынок кредитов</a:t>
              </a:r>
            </a:p>
            <a:p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Валютные рынки</a:t>
              </a:r>
            </a:p>
            <a:p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9D7CAA83-FB07-49E0-8D18-55F708047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311" y="0"/>
              <a:ext cx="1600295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золота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35E7BEF7-77F8-4F34-AE89-623E43255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867" y="0"/>
              <a:ext cx="1600295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1400">
                  <a:solidFill>
                    <a:srgbClr val="002060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Страховой рынок</a:t>
              </a:r>
            </a:p>
          </p:txBody>
        </p:sp>
        <p:cxnSp>
          <p:nvCxnSpPr>
            <p:cNvPr id="15" name="Line 11">
              <a:extLst>
                <a:ext uri="{FF2B5EF4-FFF2-40B4-BE49-F238E27FC236}">
                  <a16:creationId xmlns:a16="http://schemas.microsoft.com/office/drawing/2014/main" id="{1775929E-0C16-414F-BA2C-D217B182BD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57014" y="571500"/>
              <a:ext cx="914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2">
              <a:extLst>
                <a:ext uri="{FF2B5EF4-FFF2-40B4-BE49-F238E27FC236}">
                  <a16:creationId xmlns:a16="http://schemas.microsoft.com/office/drawing/2014/main" id="{AF2E3E1F-76DA-44B4-809C-0A3F43BFD4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57014" y="3429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3">
              <a:extLst>
                <a:ext uri="{FF2B5EF4-FFF2-40B4-BE49-F238E27FC236}">
                  <a16:creationId xmlns:a16="http://schemas.microsoft.com/office/drawing/2014/main" id="{3E69A6C6-3B9E-443D-BF92-4842FD6C57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1884" y="571500"/>
              <a:ext cx="914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4">
              <a:extLst>
                <a:ext uri="{FF2B5EF4-FFF2-40B4-BE49-F238E27FC236}">
                  <a16:creationId xmlns:a16="http://schemas.microsoft.com/office/drawing/2014/main" id="{C5E8956B-00E3-4F84-AAB1-79C9B03837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686459" y="3429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5">
              <a:extLst>
                <a:ext uri="{FF2B5EF4-FFF2-40B4-BE49-F238E27FC236}">
                  <a16:creationId xmlns:a16="http://schemas.microsoft.com/office/drawing/2014/main" id="{F30F7894-E6C2-42D8-8476-DA1EB33CA2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57014" y="685800"/>
              <a:ext cx="914575" cy="8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6">
              <a:extLst>
                <a:ext uri="{FF2B5EF4-FFF2-40B4-BE49-F238E27FC236}">
                  <a16:creationId xmlns:a16="http://schemas.microsoft.com/office/drawing/2014/main" id="{7170BAD8-1463-4FC3-A6BD-760F1B4CB2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57014" y="6858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7">
              <a:extLst>
                <a:ext uri="{FF2B5EF4-FFF2-40B4-BE49-F238E27FC236}">
                  <a16:creationId xmlns:a16="http://schemas.microsoft.com/office/drawing/2014/main" id="{7C4886CB-70CD-488E-AF58-2360CF3688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1884" y="685800"/>
              <a:ext cx="914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8">
              <a:extLst>
                <a:ext uri="{FF2B5EF4-FFF2-40B4-BE49-F238E27FC236}">
                  <a16:creationId xmlns:a16="http://schemas.microsoft.com/office/drawing/2014/main" id="{18D8E0AC-DBE2-4743-AC75-B81CD55055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86459" y="6858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9">
              <a:extLst>
                <a:ext uri="{FF2B5EF4-FFF2-40B4-BE49-F238E27FC236}">
                  <a16:creationId xmlns:a16="http://schemas.microsoft.com/office/drawing/2014/main" id="{D5F8A405-52D0-453D-8AFB-EE4DDCC10F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57014" y="12573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0">
              <a:extLst>
                <a:ext uri="{FF2B5EF4-FFF2-40B4-BE49-F238E27FC236}">
                  <a16:creationId xmlns:a16="http://schemas.microsoft.com/office/drawing/2014/main" id="{27C29A92-8554-473A-943D-52774B3611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86459" y="12573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48F6E89-0161-4B72-B508-D11C7E0C4A66}"/>
              </a:ext>
            </a:extLst>
          </p:cNvPr>
          <p:cNvSpPr/>
          <p:nvPr/>
        </p:nvSpPr>
        <p:spPr>
          <a:xfrm>
            <a:off x="1540042" y="5810923"/>
            <a:ext cx="7435516" cy="60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2  -  Структура финансового рынка [Галанов В.А.]</a:t>
            </a:r>
            <a:endParaRPr lang="ru-RU" sz="16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enturySchoolbook-Bold"/>
              </a:rPr>
              <a:t> </a:t>
            </a:r>
            <a:endParaRPr lang="ru-RU" sz="16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9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2ef10f31a2531837ae51250672634365-l&amp;n=13">
            <a:extLst>
              <a:ext uri="{FF2B5EF4-FFF2-40B4-BE49-F238E27FC236}">
                <a16:creationId xmlns:a16="http://schemas.microsoft.com/office/drawing/2014/main" id="{8BD6BC82-64B7-4993-9E85-2E39C5DDC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68" y="0"/>
            <a:ext cx="8456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393C4206-7A6E-479B-AF4F-7D8748204335}"/>
              </a:ext>
            </a:extLst>
          </p:cNvPr>
          <p:cNvSpPr/>
          <p:nvPr/>
        </p:nvSpPr>
        <p:spPr>
          <a:xfrm>
            <a:off x="401053" y="160422"/>
            <a:ext cx="9657347" cy="1379620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Рынок капиталов 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  <a:endParaRPr lang="ru-RU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61315" algn="l"/>
              </a:tabLst>
            </a:pP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рынок среднесрочных и долгосрочных ценных бумаг (фондовый рынок);</a:t>
            </a:r>
            <a:endParaRPr lang="ru-RU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61315" algn="l"/>
              </a:tabLst>
            </a:pP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рынок среднесрочных и долгосрочных банковских кредитов, используемых для капитальных вложений.</a:t>
            </a:r>
            <a:endParaRPr lang="ru-RU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E2CF313-01BF-4A49-8952-ED07EF04C457}"/>
              </a:ext>
            </a:extLst>
          </p:cNvPr>
          <p:cNvSpPr/>
          <p:nvPr/>
        </p:nvSpPr>
        <p:spPr>
          <a:xfrm>
            <a:off x="401052" y="1708485"/>
            <a:ext cx="9657347" cy="770021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Страховой рынок 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рынок оказания страховых услуг.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D2715881-47B1-425A-ABE2-A52BA02238FA}"/>
              </a:ext>
            </a:extLst>
          </p:cNvPr>
          <p:cNvSpPr/>
          <p:nvPr/>
        </p:nvSpPr>
        <p:spPr>
          <a:xfrm>
            <a:off x="401052" y="2646949"/>
            <a:ext cx="9657347" cy="882315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  <a:tabLst>
                <a:tab pos="4093845" algn="l"/>
              </a:tabLst>
            </a:pP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Денежный рынок - 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это рынок обращения кратко­срочных финансовых инструментов и совершения крат­косрочных сделок (до 1 года).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D4D523C-57FC-4EE2-BEDD-7CA8336A3755}"/>
              </a:ext>
            </a:extLst>
          </p:cNvPr>
          <p:cNvSpPr/>
          <p:nvPr/>
        </p:nvSpPr>
        <p:spPr>
          <a:xfrm>
            <a:off x="401052" y="3689686"/>
            <a:ext cx="9657347" cy="770021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Рынки золота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официальные центры, где происходит купля-продажа золота на основе спроса и предложения.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3B86B92-C702-4A0F-8CFE-93497535BE74}"/>
              </a:ext>
            </a:extLst>
          </p:cNvPr>
          <p:cNvSpPr/>
          <p:nvPr/>
        </p:nvSpPr>
        <p:spPr>
          <a:xfrm>
            <a:off x="401052" y="5098382"/>
            <a:ext cx="9657347" cy="112094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Рынок ценных бумаг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совокупность экономи­ческих отношений по поводу выпуска и обращения цен­ных бумаг как инструментов финансирования и разви­тия экономики. </a:t>
            </a:r>
            <a:endParaRPr lang="ru-RU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3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C1E6384-A5B3-4735-8ED6-5A25BFDDBF1C}"/>
              </a:ext>
            </a:extLst>
          </p:cNvPr>
          <p:cNvSpPr/>
          <p:nvPr/>
        </p:nvSpPr>
        <p:spPr>
          <a:xfrm>
            <a:off x="258792" y="284671"/>
            <a:ext cx="11680166" cy="1026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4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Рынок ценных бумаг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совместно с кредитным рынком призван обеспечивать финансирование и развитие эконо­мики.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A5A8F82-5F50-4582-A37B-E0B2439F051E}"/>
              </a:ext>
            </a:extLst>
          </p:cNvPr>
          <p:cNvSpPr/>
          <p:nvPr/>
        </p:nvSpPr>
        <p:spPr>
          <a:xfrm>
            <a:off x="379562" y="2911417"/>
            <a:ext cx="5426016" cy="18201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45000"/>
              </a:lnSpc>
              <a:spcAft>
                <a:spcPts val="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Финансирование с помощью банковских кредитов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(основной способ финансирования в Европе).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C199554-F671-4287-89FF-7C0B1B08600D}"/>
              </a:ext>
            </a:extLst>
          </p:cNvPr>
          <p:cNvSpPr/>
          <p:nvPr/>
        </p:nvSpPr>
        <p:spPr>
          <a:xfrm>
            <a:off x="6101750" y="2449903"/>
            <a:ext cx="5837208" cy="3062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45000"/>
              </a:lnSpc>
              <a:spcAft>
                <a:spcPts val="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Финансирование через рынок ценных бумаг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(ос­новной способ финансирования в США). В этом слу­чае фирма выпускает ценные бумаги (акции, век­селя, облигации, депозитарные расписки и др.).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Ценные бумаги продаются инвесторам, а фирма получает средства на свое функционирование и развитие.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4AE930-8410-49FD-9853-320E2B65B495}"/>
              </a:ext>
            </a:extLst>
          </p:cNvPr>
          <p:cNvSpPr/>
          <p:nvPr/>
        </p:nvSpPr>
        <p:spPr>
          <a:xfrm>
            <a:off x="897147" y="1475117"/>
            <a:ext cx="10394830" cy="810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два основных способа финансирования экономики.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80A585-A149-4E5A-B2CB-CAE743A6EFD6}"/>
              </a:ext>
            </a:extLst>
          </p:cNvPr>
          <p:cNvSpPr/>
          <p:nvPr/>
        </p:nvSpPr>
        <p:spPr>
          <a:xfrm>
            <a:off x="519023" y="5771074"/>
            <a:ext cx="11153954" cy="879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рынок ценных бумаг является частью финансового рынка и служит в качестве еще одного ис­точника финансирования и развития экономики.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78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134258-5669-430A-84CC-A610A2C95B3C}"/>
              </a:ext>
            </a:extLst>
          </p:cNvPr>
          <p:cNvSpPr/>
          <p:nvPr/>
        </p:nvSpPr>
        <p:spPr>
          <a:xfrm>
            <a:off x="2556185" y="387228"/>
            <a:ext cx="7079630" cy="453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 рынка ценных бумаг условно разделяют на две группы: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22098DF-ED8A-4D3C-A892-6D919284BE7C}"/>
              </a:ext>
            </a:extLst>
          </p:cNvPr>
          <p:cNvSpPr/>
          <p:nvPr/>
        </p:nvSpPr>
        <p:spPr>
          <a:xfrm>
            <a:off x="0" y="1216324"/>
            <a:ext cx="4994695" cy="46841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>
              <a:spcAft>
                <a:spcPts val="0"/>
              </a:spcAft>
            </a:pP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Общерыночные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функции: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000" algn="just">
              <a:spcAft>
                <a:spcPts val="0"/>
              </a:spcAft>
              <a:tabLst>
                <a:tab pos="3276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коммерческая - получение прибыли от операций на РЦБ;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000" algn="just">
              <a:spcAft>
                <a:spcPts val="0"/>
              </a:spcAft>
              <a:tabLst>
                <a:tab pos="3276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ценовая -  формирование рыночных цен на ценные бумаги;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000" algn="just">
              <a:spcAft>
                <a:spcPts val="0"/>
              </a:spcAft>
              <a:tabLst>
                <a:tab pos="3276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информационная - биржа доводит до участников рынка информацию об объектах торговли и ее уча­стниках;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000">
              <a:spcAft>
                <a:spcPts val="0"/>
              </a:spcAft>
              <a:tabLst>
                <a:tab pos="32766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регулирующая - РЦБ (в лице государственных ор­ганов регулирования, законодательства, бирж, са­морегулирующих организаций) формирует и уста­навливает правила торговли и участия в ней, устанавливает приоритеты, осуществляет контроль и т. д.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633189D-21D4-40F0-BEE2-D9046B28B1A4}"/>
              </a:ext>
            </a:extLst>
          </p:cNvPr>
          <p:cNvSpPr/>
          <p:nvPr/>
        </p:nvSpPr>
        <p:spPr>
          <a:xfrm>
            <a:off x="5115465" y="954056"/>
            <a:ext cx="6904008" cy="55847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рынка ценных бумаг:</a:t>
            </a:r>
          </a:p>
          <a:p>
            <a:pPr indent="1800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перераспределение капиталов и денежных средств;</a:t>
            </a:r>
          </a:p>
          <a:p>
            <a:pPr indent="1800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страхование ценовых и финансовых рисков </a:t>
            </a:r>
            <a:r>
              <a:rPr lang="ru-RU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опцио­ны</a:t>
            </a:r>
            <a:r>
              <a:rPr lang="ru-RU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производные ценные бумаги - деривативы);</a:t>
            </a:r>
          </a:p>
          <a:p>
            <a:pPr indent="1800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аккумулирование свободных денежных средств;</a:t>
            </a:r>
          </a:p>
          <a:p>
            <a:pPr indent="1800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инвестирование экономики;</a:t>
            </a:r>
          </a:p>
          <a:p>
            <a:pPr indent="1800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функция перетока капитала в перспективные и при­быльные отрасли и фирмы;</a:t>
            </a:r>
          </a:p>
          <a:p>
            <a:pPr indent="1800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функция ограничителя для отраслей и компаний от излишнего финансиро­вания; </a:t>
            </a:r>
          </a:p>
          <a:p>
            <a:pPr indent="1800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функция инструмента государственной финансовой политики (финансирование дефицитов бюджетов различных уровней, финансирование конкретных проектов, регулирование денежной массы в обращении, поддержание ликвидности государственной финансово-кредитной системы);</a:t>
            </a:r>
          </a:p>
          <a:p>
            <a:pPr indent="1800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информации о состоянии экономи­ческой конъюнктуры через состояние рынка цен­ных бумаг (через фондовые индексы).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35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11D87-907C-4EF6-8D1F-7B42FF5278D4}"/>
              </a:ext>
            </a:extLst>
          </p:cNvPr>
          <p:cNvSpPr/>
          <p:nvPr/>
        </p:nvSpPr>
        <p:spPr>
          <a:xfrm>
            <a:off x="2029326" y="466562"/>
            <a:ext cx="7676148" cy="49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000"/>
              </a:spcBef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Значение первичного и вторичного рынков. 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900igr.net/up/datas/231253/008.jpg">
            <a:extLst>
              <a:ext uri="{FF2B5EF4-FFF2-40B4-BE49-F238E27FC236}">
                <a16:creationId xmlns:a16="http://schemas.microsoft.com/office/drawing/2014/main" id="{FC6FB42A-F079-4364-B17E-2992391AC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8" t="42689" b="2574"/>
          <a:stretch/>
        </p:blipFill>
        <p:spPr bwMode="auto">
          <a:xfrm>
            <a:off x="6264442" y="1552073"/>
            <a:ext cx="5197642" cy="37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900igr.net/up/datas/231253/008.jpg">
            <a:extLst>
              <a:ext uri="{FF2B5EF4-FFF2-40B4-BE49-F238E27FC236}">
                <a16:creationId xmlns:a16="http://schemas.microsoft.com/office/drawing/2014/main" id="{8006524A-433F-4940-9699-215E4B095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4" b="55848"/>
          <a:stretch/>
        </p:blipFill>
        <p:spPr bwMode="auto">
          <a:xfrm>
            <a:off x="1632284" y="1915025"/>
            <a:ext cx="4235116" cy="30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0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9459C4-E498-4062-81C4-DE314B824709}"/>
              </a:ext>
            </a:extLst>
          </p:cNvPr>
          <p:cNvSpPr/>
          <p:nvPr/>
        </p:nvSpPr>
        <p:spPr>
          <a:xfrm>
            <a:off x="1425362" y="488863"/>
            <a:ext cx="10199434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Основные понятия и структура финансового рынка.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EADD61-BAB0-425E-A930-433B399D4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1700462"/>
            <a:ext cx="11750842" cy="45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9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naryoptionscore.com/wp-content/uploads/2014/12/bigstock-Financial-Graph-Chart-60435206.jpg">
            <a:extLst>
              <a:ext uri="{FF2B5EF4-FFF2-40B4-BE49-F238E27FC236}">
                <a16:creationId xmlns:a16="http://schemas.microsoft.com/office/drawing/2014/main" id="{4D1B69D2-9994-4DF7-9D46-60974C5A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35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0CFA63-2B81-4383-8B4D-6DC301DE9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696" y="88900"/>
            <a:ext cx="10202863" cy="1014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Рынок ценных бумаг, как и любой другой рынок, представляет собой сложную систему организационно-правовых отношений с определенной технологией проведения операций. Схематично организацию такого рынка можно представить в следующем виде: 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3" name="Полотно 20">
            <a:extLst>
              <a:ext uri="{FF2B5EF4-FFF2-40B4-BE49-F238E27FC236}">
                <a16:creationId xmlns:a16="http://schemas.microsoft.com/office/drawing/2014/main" id="{619BAB8A-81A6-4765-A098-44C73A281289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355725"/>
            <a:ext cx="12320587" cy="5413375"/>
            <a:chOff x="0" y="0"/>
            <a:chExt cx="6060440" cy="1862455"/>
          </a:xfrm>
        </p:grpSpPr>
        <p:sp>
          <p:nvSpPr>
            <p:cNvPr id="4" name="Прямоугольник 4">
              <a:extLst>
                <a:ext uri="{FF2B5EF4-FFF2-40B4-BE49-F238E27FC236}">
                  <a16:creationId xmlns:a16="http://schemas.microsoft.com/office/drawing/2014/main" id="{CB1846D3-9B4B-4197-A574-F11A9A79C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060440" cy="186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7CADD63-557B-4C08-ABF7-DDEB2EBED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2740" y="0"/>
              <a:ext cx="2058009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Рынок ценных бумаг</a:t>
              </a: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CDF7A127-AF7E-4D82-8310-90FFD06E7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55" y="685800"/>
              <a:ext cx="1713885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Первичный рынок </a:t>
              </a: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86779564-E33E-4744-83E7-8100C2335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2740" y="457200"/>
              <a:ext cx="2058009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Биржевой рынок </a:t>
              </a: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305C41B8-63A7-4ABF-87CB-9D87B0A74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749" y="685800"/>
              <a:ext cx="1714727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Вторичный рынок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6E87CE64-B163-445F-A47A-268355B3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2740" y="914400"/>
              <a:ext cx="2060533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Внебиржевой рынок 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37464DAA-C3EB-416B-8A89-E814BDADA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666" y="1256892"/>
              <a:ext cx="2059940" cy="351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Организованный рынок 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379C1EF1-FF62-4423-9092-B2377B628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1800" y="1257390"/>
              <a:ext cx="2059940" cy="3511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Неорганизованный рынок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39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p-info.ru/wp-content/uploads/2016/10/ecn_Analitika_26-10.jpg">
            <a:extLst>
              <a:ext uri="{FF2B5EF4-FFF2-40B4-BE49-F238E27FC236}">
                <a16:creationId xmlns:a16="http://schemas.microsoft.com/office/drawing/2014/main" id="{357BE198-85D6-4EB5-8EF0-86582F8E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EBAD53-B4B1-4A5F-BCEE-ECF1C2EBE2A2}"/>
              </a:ext>
            </a:extLst>
          </p:cNvPr>
          <p:cNvSpPr/>
          <p:nvPr/>
        </p:nvSpPr>
        <p:spPr>
          <a:xfrm>
            <a:off x="1198990" y="419015"/>
            <a:ext cx="10723563" cy="1687963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solidFill>
              <a:srgbClr val="30ACEC"/>
            </a:solidFill>
            <a:prstDash val="solid"/>
          </a:ln>
          <a:effectLst/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457200" algn="ctr" defTabSz="4572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Первичный рынок</a:t>
            </a: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это рынок, связанный с первой реализацией выпуска ценных бумаг по определенным правилам (приобретение ценных бумаг их первыми вла­дельцами).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36A7E40-B5D9-42CD-A85D-5668288647C6}"/>
              </a:ext>
            </a:extLst>
          </p:cNvPr>
          <p:cNvSpPr/>
          <p:nvPr/>
        </p:nvSpPr>
        <p:spPr>
          <a:xfrm>
            <a:off x="1100136" y="3033583"/>
            <a:ext cx="10723563" cy="3293076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A666E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Первичный рынок возникает в момент эмиссии цен­ных бумаг. Это первая продажа ценных бумаг. Экономи­ческое пространство, на котором ценная бумага проходит путь от ее эмитента до первого покупателя. На нем моби­лизуются финансовые ресурсы. Происходит капитализа­ция фирмы. Основными эмитентами этого рывка явля­ются частные компании и государственные органы. Раз­мещение вновь выпущенных ценных бумаг происходит путем подписки либо открытой продажей.</a:t>
            </a:r>
          </a:p>
        </p:txBody>
      </p:sp>
    </p:spTree>
    <p:extLst>
      <p:ext uri="{BB962C8B-B14F-4D97-AF65-F5344CB8AC3E}">
        <p14:creationId xmlns:p14="http://schemas.microsoft.com/office/powerpoint/2010/main" val="38722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randen.biz/wp-content/uploads/2017/11/stats.jpg">
            <a:extLst>
              <a:ext uri="{FF2B5EF4-FFF2-40B4-BE49-F238E27FC236}">
                <a16:creationId xmlns:a16="http://schemas.microsoft.com/office/drawing/2014/main" id="{8FF7D483-8141-48C0-8DF0-E92121DB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1143D35-E66C-4410-8457-1C584701F8FB}"/>
              </a:ext>
            </a:extLst>
          </p:cNvPr>
          <p:cNvSpPr/>
          <p:nvPr/>
        </p:nvSpPr>
        <p:spPr>
          <a:xfrm>
            <a:off x="1247023" y="457785"/>
            <a:ext cx="10410825" cy="2060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Вторичный рынок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рынок, на котором ценная бу­мага свободно обращается после того, как её приобрел и продал первый инвестор. Рынок ценных бумаг предпола­гает постоянный оборот ценных бумаг, то есть переход от одного владельца к другому.</a:t>
            </a:r>
          </a:p>
        </p:txBody>
      </p:sp>
      <p:sp>
        <p:nvSpPr>
          <p:cNvPr id="4" name="Прямоугольник с двумя скругленными противолежащими углами 3">
            <a:extLst>
              <a:ext uri="{FF2B5EF4-FFF2-40B4-BE49-F238E27FC236}">
                <a16:creationId xmlns:a16="http://schemas.microsoft.com/office/drawing/2014/main" id="{97C9DFDC-F79B-42A6-B659-5C8159E61055}"/>
              </a:ext>
            </a:extLst>
          </p:cNvPr>
          <p:cNvSpPr/>
          <p:nvPr/>
        </p:nvSpPr>
        <p:spPr>
          <a:xfrm>
            <a:off x="1247023" y="3429000"/>
            <a:ext cx="10306050" cy="271145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Вторичный рынок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осуществляет перелив капитала в перспективные отрасли и фирмы. Он обеспечивает посто­янное перераспределение аккумулированных через пер­вичный рынок денежных средств между различными эко­номическими агентами. И в итоге - вторичный рынок обеспечивает структурную перестройку экономики.</a:t>
            </a:r>
          </a:p>
        </p:txBody>
      </p:sp>
    </p:spTree>
    <p:extLst>
      <p:ext uri="{BB962C8B-B14F-4D97-AF65-F5344CB8AC3E}">
        <p14:creationId xmlns:p14="http://schemas.microsoft.com/office/powerpoint/2010/main" val="268774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istockphoto.com/vectors/stock-exchange-concept-vector-id619254204">
            <a:extLst>
              <a:ext uri="{FF2B5EF4-FFF2-40B4-BE49-F238E27FC236}">
                <a16:creationId xmlns:a16="http://schemas.microsoft.com/office/drawing/2014/main" id="{2120DB8B-68FD-4D96-B661-555B6D17B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03311E8-9518-4856-BBD9-546D2A62B82E}"/>
              </a:ext>
            </a:extLst>
          </p:cNvPr>
          <p:cNvSpPr/>
          <p:nvPr/>
        </p:nvSpPr>
        <p:spPr>
          <a:xfrm>
            <a:off x="112462" y="192088"/>
            <a:ext cx="10387013" cy="1500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Биржевой рынок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это рынок торговли ценными бу­магами на фондовых биржах. На биржевом рынке про­цесс обращения ценных бумаг организуется высококва­лифицированными специалистами. Он имеет развитую биржевую инфраструктуру; торговля на нем происходит с соблюдением требований законодательства.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C33158E-C2E2-4B14-80CA-BA6CB56B330B}"/>
              </a:ext>
            </a:extLst>
          </p:cNvPr>
          <p:cNvSpPr/>
          <p:nvPr/>
        </p:nvSpPr>
        <p:spPr>
          <a:xfrm>
            <a:off x="569661" y="1836738"/>
            <a:ext cx="10387013" cy="1452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Внебиржевой рынок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это торговля ценными бума­гами вне фондовых бирж. На внебиржевом рынке торгов­лю проводят банки, дилерские и брокерские компании и отдельные граждане. На этом рынке не существует единого центра, который организовывал бы торговлю и обеспечивал контроль за соблюдением действующего законо­дательства.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FA49856-087D-4CB8-99F6-873B8E283C25}"/>
              </a:ext>
            </a:extLst>
          </p:cNvPr>
          <p:cNvSpPr/>
          <p:nvPr/>
        </p:nvSpPr>
        <p:spPr>
          <a:xfrm>
            <a:off x="1139156" y="3544888"/>
            <a:ext cx="10387013" cy="11699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Организованный внебиржевой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рынок ценных бумаг - рынок обращений ценных бумаг на основе четких правил между лицензированными профессиональными посредни­ками и участниками рынка - брокерами и дилерами.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30544D9-9FFB-4A1C-ABF8-732BBE446593}"/>
              </a:ext>
            </a:extLst>
          </p:cNvPr>
          <p:cNvSpPr/>
          <p:nvPr/>
        </p:nvSpPr>
        <p:spPr>
          <a:xfrm>
            <a:off x="1716088" y="4973638"/>
            <a:ext cx="10234612" cy="1130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Неорганизованный внебиржевой рынок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рынок об­ращения ценных бумаг без соблюдения единых для всех участников рынка правил.</a:t>
            </a:r>
          </a:p>
        </p:txBody>
      </p:sp>
    </p:spTree>
    <p:extLst>
      <p:ext uri="{BB962C8B-B14F-4D97-AF65-F5344CB8AC3E}">
        <p14:creationId xmlns:p14="http://schemas.microsoft.com/office/powerpoint/2010/main" val="191507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3.amazonaws.com/fxpips-s3/2016/06/06112419/stock2-1024x576.jpeg">
            <a:extLst>
              <a:ext uri="{FF2B5EF4-FFF2-40B4-BE49-F238E27FC236}">
                <a16:creationId xmlns:a16="http://schemas.microsoft.com/office/drawing/2014/main" id="{BA5C0396-9283-4990-92D8-E59FA139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E57852-5CFF-41D5-A4D5-A8331C388281}"/>
              </a:ext>
            </a:extLst>
          </p:cNvPr>
          <p:cNvSpPr/>
          <p:nvPr/>
        </p:nvSpPr>
        <p:spPr>
          <a:xfrm>
            <a:off x="144379" y="96250"/>
            <a:ext cx="11815010" cy="23902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40000"/>
              </a:lnSpc>
              <a:spcAft>
                <a:spcPts val="0"/>
              </a:spcAft>
            </a:pPr>
            <a:r>
              <a:rPr lang="ru-RU" sz="20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Первичный рынок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возникает в момент эмиссии цен­ных бумаг. Это первая продажа ценных бумаг. Экономи­ческое пространство, на котором ценная бумага проходит путь от ее эмитента до первого покупателя. На нем моби­лизуются финансовые ресурсы. Происходит капитализа­ция фирмы. Основными эмитентами этого рывка явля­ются частные компании и государственные органы. Раз­мещение вновь выпущенных ценных бумаг происходит путем подписки либо открытой продажей.</a:t>
            </a:r>
            <a:endParaRPr lang="ru-RU" sz="200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7AC853-3B52-4982-9DDA-D1EBA0B7A072}"/>
              </a:ext>
            </a:extLst>
          </p:cNvPr>
          <p:cNvSpPr/>
          <p:nvPr/>
        </p:nvSpPr>
        <p:spPr>
          <a:xfrm>
            <a:off x="352926" y="2671011"/>
            <a:ext cx="11486147" cy="10748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lnSpc>
                <a:spcPct val="140000"/>
              </a:lnSpc>
              <a:spcAft>
                <a:spcPts val="0"/>
              </a:spcAft>
            </a:pP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участники первичного рынка ценных бумаг: эмитенты, андеррайтеры, инвесторы, Центральный Банк России.</a:t>
            </a:r>
            <a:endParaRPr lang="ru-RU" sz="200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26D0D35-3A6F-4BE4-92F1-069FB41E6535}"/>
              </a:ext>
            </a:extLst>
          </p:cNvPr>
          <p:cNvSpPr/>
          <p:nvPr/>
        </p:nvSpPr>
        <p:spPr>
          <a:xfrm>
            <a:off x="208547" y="3922295"/>
            <a:ext cx="11750842" cy="27833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40000"/>
              </a:lnSpc>
              <a:spcAft>
                <a:spcPts val="0"/>
              </a:spcAft>
            </a:pP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Эмитенты выпускают ценные бумаги с целью привле­чения средств. Инвесторы, ищущие выгодную сферу для вложения своего капитала, формируют спрос на ценные бумаги. Именно на первичном рынке осуществляется мобилизация денежных средств и инвестирование их в экономику. На первичном рынке происходит перераспре­деление денежных средств по отраслям экономики и пред­приятиям. Следовательно, первичный рынок ценных бу­маг является регулятором рыночной экономики. Он в значительной степени определяет размеры инвестиций в стране.</a:t>
            </a:r>
            <a:endParaRPr lang="ru-RU" sz="200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08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amm-trade.com/wp-content/uploads/2015/11/Cennye_bumagi-2.jpg">
            <a:extLst>
              <a:ext uri="{FF2B5EF4-FFF2-40B4-BE49-F238E27FC236}">
                <a16:creationId xmlns:a16="http://schemas.microsoft.com/office/drawing/2014/main" id="{3F49F3F1-F30E-4E88-B7C4-D030A6A42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54"/>
            <a:ext cx="12128740" cy="684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ADCC3A0-6114-44F7-848B-16A05C20D19D}"/>
              </a:ext>
            </a:extLst>
          </p:cNvPr>
          <p:cNvSpPr/>
          <p:nvPr/>
        </p:nvSpPr>
        <p:spPr>
          <a:xfrm>
            <a:off x="1630393" y="178988"/>
            <a:ext cx="4106173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215" algn="ctr">
              <a:lnSpc>
                <a:spcPct val="14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ценных бумаг на первичном рынке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A99F5C8-5084-42C8-A0D3-5C0C094A8596}"/>
              </a:ext>
            </a:extLst>
          </p:cNvPr>
          <p:cNvSpPr/>
          <p:nvPr/>
        </p:nvSpPr>
        <p:spPr>
          <a:xfrm>
            <a:off x="204158" y="1342842"/>
            <a:ext cx="3203275" cy="12990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215" algn="ctr">
              <a:lnSpc>
                <a:spcPct val="14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путем прямого обращения к инвесторам и продаж им ценных бумаг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ADFFF7-DDB9-4F60-BEA9-D009C8E0D1A2}"/>
              </a:ext>
            </a:extLst>
          </p:cNvPr>
          <p:cNvSpPr/>
          <p:nvPr/>
        </p:nvSpPr>
        <p:spPr>
          <a:xfrm>
            <a:off x="3600091" y="1323424"/>
            <a:ext cx="3203275" cy="12990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4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посредников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F67C41C-25E1-42A0-8E58-4CC46DE3DB55}"/>
              </a:ext>
            </a:extLst>
          </p:cNvPr>
          <p:cNvCxnSpPr/>
          <p:nvPr/>
        </p:nvCxnSpPr>
        <p:spPr>
          <a:xfrm flipH="1">
            <a:off x="2475781" y="1104181"/>
            <a:ext cx="405442" cy="2192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4D6D3AE-7CA3-4AF6-A9C0-970545DDC73D}"/>
              </a:ext>
            </a:extLst>
          </p:cNvPr>
          <p:cNvCxnSpPr/>
          <p:nvPr/>
        </p:nvCxnSpPr>
        <p:spPr>
          <a:xfrm>
            <a:off x="4710023" y="1093388"/>
            <a:ext cx="379562" cy="230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0AF8383-7D80-46E6-8BB6-2A24BFC73209}"/>
              </a:ext>
            </a:extLst>
          </p:cNvPr>
          <p:cNvSpPr/>
          <p:nvPr/>
        </p:nvSpPr>
        <p:spPr>
          <a:xfrm>
            <a:off x="1069676" y="2915728"/>
            <a:ext cx="5227608" cy="8453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Формы (методы) размещения на условиях аукциона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FAB56B7-AFD9-4B92-9DF2-944F4B2E921D}"/>
              </a:ext>
            </a:extLst>
          </p:cNvPr>
          <p:cNvSpPr/>
          <p:nvPr/>
        </p:nvSpPr>
        <p:spPr>
          <a:xfrm>
            <a:off x="143774" y="4054416"/>
            <a:ext cx="3203275" cy="6124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4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открытое (публичное)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EC5951C-3AE6-40A8-BB47-A58C51F72601}"/>
              </a:ext>
            </a:extLst>
          </p:cNvPr>
          <p:cNvSpPr/>
          <p:nvPr/>
        </p:nvSpPr>
        <p:spPr>
          <a:xfrm>
            <a:off x="3600091" y="4022059"/>
            <a:ext cx="3203275" cy="6124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закрытое (индивидуальное) размещение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6B34006-19DD-4C72-8045-AB027F03C722}"/>
              </a:ext>
            </a:extLst>
          </p:cNvPr>
          <p:cNvCxnSpPr/>
          <p:nvPr/>
        </p:nvCxnSpPr>
        <p:spPr>
          <a:xfrm flipH="1">
            <a:off x="1427672" y="3779087"/>
            <a:ext cx="405442" cy="2192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98F7A6B-6FEB-41E9-B7FA-0444E8C5A1AE}"/>
              </a:ext>
            </a:extLst>
          </p:cNvPr>
          <p:cNvCxnSpPr/>
          <p:nvPr/>
        </p:nvCxnSpPr>
        <p:spPr>
          <a:xfrm>
            <a:off x="4330461" y="3776570"/>
            <a:ext cx="379562" cy="230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1C26481-617E-4FEE-A05A-16FEE6E1F3A9}"/>
              </a:ext>
            </a:extLst>
          </p:cNvPr>
          <p:cNvSpPr/>
          <p:nvPr/>
        </p:nvSpPr>
        <p:spPr>
          <a:xfrm>
            <a:off x="7384210" y="1439523"/>
            <a:ext cx="4603631" cy="8015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закрытого размещения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включает следующие этапы: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20C5CC4-7179-42D5-ABD2-178011907179}"/>
              </a:ext>
            </a:extLst>
          </p:cNvPr>
          <p:cNvSpPr/>
          <p:nvPr/>
        </p:nvSpPr>
        <p:spPr>
          <a:xfrm>
            <a:off x="7384210" y="2241072"/>
            <a:ext cx="4603631" cy="4513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703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принятие эмитентом решения о выпуске ценных бу­маг;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регистрацию выпуска ценных бумаг;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703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документарной формы - изготовление сертификатов ценных бумаг;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703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размещение ценных бумаг;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703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регистрацию отчета об итогах выпуска ценных бумаг.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89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veksel.narod.ru/alagir.jpg">
            <a:extLst>
              <a:ext uri="{FF2B5EF4-FFF2-40B4-BE49-F238E27FC236}">
                <a16:creationId xmlns:a16="http://schemas.microsoft.com/office/drawing/2014/main" id="{FE08C905-47DE-44F3-8F2F-2BA99AC4D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56"/>
            <a:ext cx="12192000" cy="69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59596B0F-B7CC-476D-BC79-3DE52D6D34FE}"/>
              </a:ext>
            </a:extLst>
          </p:cNvPr>
          <p:cNvSpPr/>
          <p:nvPr/>
        </p:nvSpPr>
        <p:spPr>
          <a:xfrm>
            <a:off x="237944" y="363746"/>
            <a:ext cx="11637035" cy="225149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40000"/>
              </a:lnSpc>
              <a:spcAft>
                <a:spcPts val="0"/>
              </a:spcAft>
            </a:pPr>
            <a:r>
              <a:rPr lang="ru-RU" sz="24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Вторичный рынок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осуществляет перелив капитала в перспективные отрасли и фирмы. Он обеспечивает посто­янное перераспределение аккумулированных через пер­вичный рынок денежных средств между различными эко­номическими агентами. И в итоге - вторичный рынок обеспечивает структурную перестройку экономики.</a:t>
            </a:r>
            <a:endParaRPr lang="ru-RU" sz="240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1B0BBA3A-5CBE-4DD1-809A-28F11B5545EB}"/>
              </a:ext>
            </a:extLst>
          </p:cNvPr>
          <p:cNvSpPr/>
          <p:nvPr/>
        </p:nvSpPr>
        <p:spPr>
          <a:xfrm>
            <a:off x="237944" y="2920040"/>
            <a:ext cx="11637035" cy="126233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Вторичный рынок ценных бумаг, удовлетворяя спрос и предложение ценных бумаг, формирует рыночный курс, по которому продавцы согласны продать, а покупатели - купить ценные бумаги.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8892CC67-FC56-4AAA-BFF7-442B2EB2EF9F}"/>
              </a:ext>
            </a:extLst>
          </p:cNvPr>
          <p:cNvSpPr/>
          <p:nvPr/>
        </p:nvSpPr>
        <p:spPr>
          <a:xfrm>
            <a:off x="1906438" y="4566248"/>
            <a:ext cx="8610599" cy="738997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Внебиржевой оборот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возникает как альтернатива бир­же.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8C3963-5FDA-4FE6-8F6E-CEA078C4F67D}"/>
              </a:ext>
            </a:extLst>
          </p:cNvPr>
          <p:cNvSpPr/>
          <p:nvPr/>
        </p:nvSpPr>
        <p:spPr>
          <a:xfrm>
            <a:off x="237944" y="5610044"/>
            <a:ext cx="11716109" cy="1170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Внебиржевой рынок, который называется «рынок через прилавок» (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over the counter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уличный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носит как организованный, так и неоргани­зованный характер.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8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uro-rating.com.ua/wp-content/uploads/2017/09/picdan2241-1024x768.jpg">
            <a:extLst>
              <a:ext uri="{FF2B5EF4-FFF2-40B4-BE49-F238E27FC236}">
                <a16:creationId xmlns:a16="http://schemas.microsoft.com/office/drawing/2014/main" id="{00CAB3EC-9BDA-4592-9D22-101AC6144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4"/>
          <a:stretch/>
        </p:blipFill>
        <p:spPr bwMode="auto">
          <a:xfrm>
            <a:off x="-146980" y="1083844"/>
            <a:ext cx="12192000" cy="57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19E99FF-A100-4A17-B672-AD81387A745F}"/>
              </a:ext>
            </a:extLst>
          </p:cNvPr>
          <p:cNvSpPr/>
          <p:nvPr/>
        </p:nvSpPr>
        <p:spPr>
          <a:xfrm>
            <a:off x="64168" y="122320"/>
            <a:ext cx="9416716" cy="1923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Финансовый рынок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рынок, на котором осуществляется пере­распределение свободных денежных капиталов и сбережений между различными субъектами экономики путем совершения сделок с фи­нансовыми активами. В качестве финансовых активов выступают на­циональная и иностранная валюты в наличной форме и в виде остат­ков на банковских счетах, а также золото, ценные бумаги и производные финансовые инструменты.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58118EE-9547-4F1A-8CAC-726703A15606}"/>
              </a:ext>
            </a:extLst>
          </p:cNvPr>
          <p:cNvSpPr/>
          <p:nvPr/>
        </p:nvSpPr>
        <p:spPr>
          <a:xfrm>
            <a:off x="248652" y="2975809"/>
            <a:ext cx="9384632" cy="9063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финансовом рынке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столкновение спроса и предло­жения денежных средств и капиталов и формирование «цены» финан­совых активов.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07EE038-3776-497D-AD78-2E92FF93857D}"/>
              </a:ext>
            </a:extLst>
          </p:cNvPr>
          <p:cNvSpPr/>
          <p:nvPr/>
        </p:nvSpPr>
        <p:spPr>
          <a:xfrm>
            <a:off x="248652" y="5197641"/>
            <a:ext cx="10539664" cy="11951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Базовая сегментация основана на таком признаке, как цели перераспределения, и предполагает выделение в составе финансового рынка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денежного рынка, рынка капиталов и рынка производных финансовых инструментов (рисунок 1).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2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104265" y="1970405"/>
            <a:ext cx="0" cy="2754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04265" y="1958975"/>
            <a:ext cx="2374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5555866" y="956021"/>
            <a:ext cx="0" cy="29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317624" y="585537"/>
            <a:ext cx="8788901" cy="5574631"/>
            <a:chOff x="0" y="64249"/>
            <a:chExt cx="5628904" cy="431774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92530" y="64249"/>
              <a:ext cx="3419986" cy="3751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Финансовый рынок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0" y="760021"/>
              <a:ext cx="1543792" cy="6056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Денежный рынок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1875" y="1496291"/>
              <a:ext cx="1543792" cy="76002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межбанковских кредитов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3751" y="2363190"/>
              <a:ext cx="1543792" cy="9144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краткосрочных банковских кредитов</a:t>
              </a: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7501" y="3408219"/>
              <a:ext cx="1543792" cy="76002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краткосрочных ценных бумаг</a:t>
              </a: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69423" y="760021"/>
              <a:ext cx="1935571" cy="6051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капиталов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816925" y="1567543"/>
              <a:ext cx="1543792" cy="76002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Фондовый рынок (рынок долевого финансирования)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968831" y="2422567"/>
              <a:ext cx="1543685" cy="98552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ссудных капиталов (рынок долгового финансирования)</a:t>
              </a: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085112" y="748146"/>
              <a:ext cx="1543792" cy="106877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производных финансовых инструментов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816925" y="2565070"/>
              <a:ext cx="890649" cy="6412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акций</a:t>
              </a: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947553" y="3740728"/>
              <a:ext cx="1222779" cy="6412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облигаций</a:t>
              </a: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372592" y="3740728"/>
              <a:ext cx="1983179" cy="6412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долгосрочных банковских кредитов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>
              <a:off x="938151" y="451263"/>
              <a:ext cx="498763" cy="273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4275117" y="451263"/>
              <a:ext cx="605641" cy="273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2291938" y="1389413"/>
              <a:ext cx="142504" cy="1543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3503221" y="1389413"/>
              <a:ext cx="534389" cy="985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2968831" y="3408219"/>
              <a:ext cx="522514" cy="308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3871356" y="3420094"/>
              <a:ext cx="748145" cy="296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0" y="1524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7" name="Прямая со стрелкой 26"/>
          <p:cNvCxnSpPr>
            <a:endCxn id="15" idx="0"/>
          </p:cNvCxnSpPr>
          <p:nvPr/>
        </p:nvCxnSpPr>
        <p:spPr>
          <a:xfrm flipH="1">
            <a:off x="4849872" y="3507697"/>
            <a:ext cx="268860" cy="306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0" idx="1"/>
          </p:cNvCxnSpPr>
          <p:nvPr/>
        </p:nvCxnSpPr>
        <p:spPr>
          <a:xfrm>
            <a:off x="1104265" y="4725035"/>
            <a:ext cx="287526" cy="668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9" idx="1"/>
          </p:cNvCxnSpPr>
          <p:nvPr/>
        </p:nvCxnSpPr>
        <p:spPr>
          <a:xfrm>
            <a:off x="1104265" y="3601453"/>
            <a:ext cx="250444" cy="542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8" idx="1"/>
          </p:cNvCxnSpPr>
          <p:nvPr/>
        </p:nvCxnSpPr>
        <p:spPr>
          <a:xfrm>
            <a:off x="1104265" y="2355451"/>
            <a:ext cx="231900" cy="569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78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4379" y="2422358"/>
            <a:ext cx="2679032" cy="10828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Денежный рынок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43726" y="344412"/>
            <a:ext cx="9007642" cy="625691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это рынок относительно краткосрочных опера­ций (не более одного года), на котором происходит перераспределение ликвидности, т. е. свободной денежной наличности. На нем совершают­ся сделки с активами в ликвидной форме, которые могут быть исполь­зованы в качестве средства платежа для погашения разнообразных обя­зательств. Самым ликвидным активом, как известно, являются деньги в форме банкнот и остатков на текущих (расчетных) и корреспондент­ских счетах коммерческих банков. Высокой ликвидностью обладают го­сударственные краткосрочные ценные бумаги, которые также могут ис­пользоваться для погашения обязательств их владельцев.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2716" y="344412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450215" algn="just" defTabSz="457200" rtl="0" eaLnBrk="1" fontAlgn="auto" latinLnBrk="0" hangingPunct="1">
              <a:lnSpc>
                <a:spcPct val="150000"/>
              </a:lnSpc>
              <a:spcBef>
                <a:spcPts val="8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8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361D250E-00D3-4ACC-B97E-C0DB73748793}"/>
              </a:ext>
            </a:extLst>
          </p:cNvPr>
          <p:cNvSpPr/>
          <p:nvPr/>
        </p:nvSpPr>
        <p:spPr>
          <a:xfrm>
            <a:off x="513347" y="529389"/>
            <a:ext cx="11277600" cy="5719011"/>
          </a:xfrm>
          <a:prstGeom prst="round2Diag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Garamond" panose="02020404030301010803" pitchFamily="18" charset="0"/>
              </a:rPr>
              <a:t>Наиболее четко очерченным сегментом денежного рынка является межбанковский рынок (рынок межбанковских кредитов), который представляет собой совокупность отношений между банками по поводу взаимных краткосрочных ссуд. На нем происходит перераспределение коротких и сверхкоротких банковских ресурсов. В странах с развитой рыночной экономикой операции по покупке и продаже ресурсов на межбанковском рынке высоко стандартизированы и совершаются в режиме онлайн. Они отличаются очень короткими сроками - от нескольких часов до нескольких дней. </a:t>
            </a:r>
          </a:p>
        </p:txBody>
      </p:sp>
    </p:spTree>
    <p:extLst>
      <p:ext uri="{BB962C8B-B14F-4D97-AF65-F5344CB8AC3E}">
        <p14:creationId xmlns:p14="http://schemas.microsoft.com/office/powerpoint/2010/main" val="108209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ng.pngtree.com/thumb_back/fw800/back_pic/00/03/41/38561e4762f1263.jpg">
            <a:extLst>
              <a:ext uri="{FF2B5EF4-FFF2-40B4-BE49-F238E27FC236}">
                <a16:creationId xmlns:a16="http://schemas.microsoft.com/office/drawing/2014/main" id="{94CF8697-ABCB-4870-B874-C592B305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BAEAE5B-9CC5-4142-9E8B-945840C1D273}"/>
              </a:ext>
            </a:extLst>
          </p:cNvPr>
          <p:cNvSpPr/>
          <p:nvPr/>
        </p:nvSpPr>
        <p:spPr>
          <a:xfrm>
            <a:off x="160420" y="152400"/>
            <a:ext cx="9930063" cy="1892968"/>
          </a:xfrm>
          <a:prstGeom prst="round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денежному рынку относят обычно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рынок краткосрочных банков­ских кредитов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котором предприятия получают средства, необхо­димые для завершения расчетов, вексельный рынок и рынок кратко­срочных высоколиквидных и надежных государственных (в некоторых странах и корпоративных) ценных бумаг.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3BAEF9F-32AD-47EF-80DF-62094711B3F3}"/>
              </a:ext>
            </a:extLst>
          </p:cNvPr>
          <p:cNvSpPr/>
          <p:nvPr/>
        </p:nvSpPr>
        <p:spPr>
          <a:xfrm>
            <a:off x="272715" y="2221832"/>
            <a:ext cx="9232231" cy="4275221"/>
          </a:xfrm>
          <a:prstGeom prst="round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участниками денежного рынка являются банки, в том числе Центральный банк, который выходит на межбанковский сегмент этого рынка с предложением денег, объемы которого определяются в рамках денежно-кредитной политики. При накоплении избыточной ликвидности и «перегреве» денежного рынка Центральный банк связы­вает избыточные ресурсы в различные финансовые инструменты, в том числе в собственные депозиты и облигации, проводя так называемую стерилизацию денежной массы. В период рецессии он, напротив, рас­ширяет денежное предложение через каналы рефинансирования, опе­раций на открытом рынке и валютных интервенций.</a:t>
            </a:r>
            <a:endParaRPr lang="ru-RU" sz="140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5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7071C8-20BF-45A2-964A-51AB915E140C}"/>
              </a:ext>
            </a:extLst>
          </p:cNvPr>
          <p:cNvSpPr/>
          <p:nvPr/>
        </p:nvSpPr>
        <p:spPr>
          <a:xfrm>
            <a:off x="505325" y="980909"/>
            <a:ext cx="97776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Денежные рынки выполняют ряд функций: </a:t>
            </a:r>
          </a:p>
          <a:p>
            <a:pPr indent="450215" algn="just">
              <a:spcAft>
                <a:spcPts val="0"/>
              </a:spcAft>
            </a:pPr>
            <a:endParaRPr lang="ru-RU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Активная мобилизация временно свободного капитала из разнообразных источников.</a:t>
            </a:r>
            <a:endParaRPr lang="ru-RU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Действенное рассредоточение аккумулированного свободного капитала между бесчисленными конечными его потребителями.</a:t>
            </a:r>
            <a:endParaRPr lang="ru-RU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Определением более действенных направлений использования капитала в депозитной сфере.</a:t>
            </a:r>
            <a:endParaRPr lang="ru-RU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Формирование рыночных цен на отдельные денежные инструменты и услуги, более беспристрастно отражающим складывающееся соотношение между предложением и покупательским интересом.</a:t>
            </a:r>
            <a:endParaRPr lang="ru-RU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Внедрение и реализация квалифицированного посредничества между продавцом и покупателем денежных инструментов.</a:t>
            </a:r>
            <a:endParaRPr lang="ru-RU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Формирование критерий для минимизации денежного и коммерческого риска. Денежный рынок выработал собственный механизм страхования ценового риска. Не считая того, и система денежного рынка получила обширное развитие предложения различных страховых услуг.</a:t>
            </a:r>
            <a:endParaRPr lang="ru-RU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Ускорение оборота капитала, содействующего активизации экономических процессов.</a:t>
            </a:r>
            <a:endParaRPr lang="ru-RU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7D26B808-C19A-422D-BBFF-2E2E2D6D5F7B}"/>
              </a:ext>
            </a:extLst>
          </p:cNvPr>
          <p:cNvSpPr/>
          <p:nvPr/>
        </p:nvSpPr>
        <p:spPr>
          <a:xfrm>
            <a:off x="393031" y="128337"/>
            <a:ext cx="11405937" cy="4876800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На рынке капиталов происходит перераспределение свободных капиталов и их инвестирование в различные доходные финансовые активы. На этом рынке совершаются относительно долгосрочные операции, обеспечивающие формирование собственного (акционерного) капитала фирм и корпораций, привлечение инвестиций и перераспределение корпоративного контроля. Строгой границы между денежным рынком и рынком капиталов не существует: одни и те же инструменты могут обращаться как на денежном рынке, так и на рынке капиталов (например, облигации первоклассных эмитентов). Различие между этими секторами финансового рынка заключается в выполняемых ими функциях.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53CC4CF-85FA-45CB-8737-DC2C66D56212}"/>
              </a:ext>
            </a:extLst>
          </p:cNvPr>
          <p:cNvSpPr/>
          <p:nvPr/>
        </p:nvSpPr>
        <p:spPr>
          <a:xfrm>
            <a:off x="449179" y="5237747"/>
            <a:ext cx="11349789" cy="12352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рынке капиталов, так же, как и на денежном рынке, свободные капиталы и денежные средства могут перемещаться от их собственников к заемщикам как </a:t>
            </a: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каналам прямого финансирования, так и по кана­лам косвенного финансирования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58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2277</Words>
  <Application>Microsoft Office PowerPoint</Application>
  <PresentationFormat>Широкоэкранный</PresentationFormat>
  <Paragraphs>128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Bookman Old Style</vt:lpstr>
      <vt:lpstr>Calibri</vt:lpstr>
      <vt:lpstr>Calibri Light</vt:lpstr>
      <vt:lpstr>Century Gothic</vt:lpstr>
      <vt:lpstr>Corbel</vt:lpstr>
      <vt:lpstr>Garamond</vt:lpstr>
      <vt:lpstr>Times New Roman</vt:lpstr>
      <vt:lpstr>Тема Office</vt:lpstr>
      <vt:lpstr>Параллакс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Николай Углицких</cp:lastModifiedBy>
  <cp:revision>34</cp:revision>
  <dcterms:created xsi:type="dcterms:W3CDTF">2018-09-05T05:41:45Z</dcterms:created>
  <dcterms:modified xsi:type="dcterms:W3CDTF">2019-09-03T13:24:20Z</dcterms:modified>
</cp:coreProperties>
</file>